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2"/>
  </p:notesMasterIdLst>
  <p:sldIdLst>
    <p:sldId id="256" r:id="rId2"/>
    <p:sldId id="373" r:id="rId3"/>
    <p:sldId id="374" r:id="rId4"/>
    <p:sldId id="436" r:id="rId5"/>
    <p:sldId id="463" r:id="rId6"/>
    <p:sldId id="464" r:id="rId7"/>
    <p:sldId id="466" r:id="rId8"/>
    <p:sldId id="437" r:id="rId9"/>
    <p:sldId id="467" r:id="rId10"/>
    <p:sldId id="468" r:id="rId11"/>
    <p:sldId id="469" r:id="rId12"/>
    <p:sldId id="470" r:id="rId13"/>
    <p:sldId id="471" r:id="rId14"/>
    <p:sldId id="460" r:id="rId15"/>
    <p:sldId id="461" r:id="rId16"/>
    <p:sldId id="462" r:id="rId17"/>
    <p:sldId id="465" r:id="rId18"/>
    <p:sldId id="457" r:id="rId19"/>
    <p:sldId id="472" r:id="rId20"/>
    <p:sldId id="473" r:id="rId21"/>
    <p:sldId id="474" r:id="rId22"/>
    <p:sldId id="475" r:id="rId23"/>
    <p:sldId id="458" r:id="rId24"/>
    <p:sldId id="476" r:id="rId25"/>
    <p:sldId id="459" r:id="rId26"/>
    <p:sldId id="478" r:id="rId27"/>
    <p:sldId id="479" r:id="rId28"/>
    <p:sldId id="274" r:id="rId29"/>
    <p:sldId id="346" r:id="rId30"/>
    <p:sldId id="297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52" autoAdjust="0"/>
    <p:restoredTop sz="94694" autoAdjust="0"/>
  </p:normalViewPr>
  <p:slideViewPr>
    <p:cSldViewPr>
      <p:cViewPr varScale="1">
        <p:scale>
          <a:sx n="63" d="100"/>
          <a:sy n="63" d="100"/>
        </p:scale>
        <p:origin x="792" y="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2/5/2020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3850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2/5/2020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 2000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Week 4 - Wednesday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an exception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Exceptions are classes like any other in Java</a:t>
            </a:r>
          </a:p>
          <a:p>
            <a:r>
              <a:rPr lang="en-US" dirty="0" smtClean="0"/>
              <a:t>They can have members, methods, and constructors</a:t>
            </a:r>
          </a:p>
          <a:p>
            <a:r>
              <a:rPr lang="en-US" dirty="0" smtClean="0"/>
              <a:t>All you need to do is make a class that extends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Exception</a:t>
            </a:r>
            <a:r>
              <a:rPr lang="en-US" dirty="0" smtClean="0"/>
              <a:t>, the base class for all exceptions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That's it.</a:t>
            </a:r>
          </a:p>
          <a:p>
            <a:r>
              <a:rPr lang="en-US" dirty="0" smtClean="0"/>
              <a:t>Although it makes them long, it's good style to put the word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Exception</a:t>
            </a:r>
            <a:r>
              <a:rPr lang="en-US" dirty="0" smtClean="0"/>
              <a:t> at the end of any exception class name</a:t>
            </a:r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3505200"/>
            <a:ext cx="10972800" cy="1524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SimpleException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extends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Exception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726884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special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some cases, you might want a constructor that lets you explain why the exception was created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3048000"/>
            <a:ext cx="10972800" cy="31242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85000" lnSpcReduction="1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TooManyEyeballsException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extends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Exception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private final </a:t>
            </a:r>
            <a:r>
              <a:rPr lang="en-US" sz="27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eyeballs;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TooManyEyeballsException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eyeballs)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.eyeballs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= eyeballs;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7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getEyeballs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eyeballs;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}</a:t>
            </a:r>
            <a:endParaRPr lang="en-US" sz="2700" b="1" dirty="0" smtClean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324869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information from exceptions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you catch an exception, you get a reference to the exception object itself</a:t>
            </a:r>
          </a:p>
          <a:p>
            <a:r>
              <a:rPr lang="en-US" dirty="0" smtClean="0"/>
              <a:t>It's customary (but not required) to call this reference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3429000"/>
            <a:ext cx="10972800" cy="3048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92500" lnSpcReduction="1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try 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(eyeballs &gt; 2)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throw new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TooManyEyeballsException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(eyeballs);</a:t>
            </a: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catch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TooManyEyeballsException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e)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"Ugh! "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+ 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e.getEyeballs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() +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		" is too many eyeballs!"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sz="27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5507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Messages in exceptions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1882408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All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Exception</a:t>
            </a:r>
            <a:r>
              <a:rPr lang="en-US" dirty="0" smtClean="0"/>
              <a:t> objects have a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dirty="0" smtClean="0"/>
              <a:t> message inside of them</a:t>
            </a:r>
          </a:p>
          <a:p>
            <a:r>
              <a:rPr lang="en-US" dirty="0" smtClean="0"/>
              <a:t>If you want your custom exception to have a message, you have to call the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Exception</a:t>
            </a:r>
            <a:r>
              <a:rPr lang="en-US" dirty="0" smtClean="0"/>
              <a:t> constructor that takes a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3505200"/>
            <a:ext cx="10972800" cy="25146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DoomException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extends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Exception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DoomException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(String prophecy)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super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(prophecy); </a:t>
            </a:r>
            <a:r>
              <a:rPr lang="en-US" sz="27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Uses prophecy for message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014857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Throwing Exceptions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435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throw</a:t>
            </a:r>
            <a:r>
              <a:rPr lang="en-US" dirty="0" smtClean="0"/>
              <a:t> keyword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throw</a:t>
            </a:r>
            <a:r>
              <a:rPr lang="en-US" dirty="0" smtClean="0"/>
              <a:t> keyword is used to start the exception handling process</a:t>
            </a:r>
          </a:p>
          <a:p>
            <a:r>
              <a:rPr lang="en-US" dirty="0" smtClean="0"/>
              <a:t>You simply type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throw</a:t>
            </a:r>
            <a:r>
              <a:rPr lang="en-US" dirty="0" smtClean="0"/>
              <a:t> and then the exception object that you want to throw</a:t>
            </a:r>
          </a:p>
          <a:p>
            <a:r>
              <a:rPr lang="en-US" dirty="0" smtClean="0"/>
              <a:t>Most of the time, you'll create a new exception object on the spot</a:t>
            </a:r>
          </a:p>
          <a:p>
            <a:pPr lvl="1"/>
            <a:r>
              <a:rPr lang="en-US" dirty="0" smtClean="0"/>
              <a:t>Why would you have one lying around?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Don't confuse it with the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throws</a:t>
            </a:r>
            <a:r>
              <a:rPr lang="en-US" dirty="0" smtClean="0"/>
              <a:t> keyword!</a:t>
            </a:r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09600" y="4495800"/>
            <a:ext cx="10972800" cy="9144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throw new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CardiacArrestException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</p:txBody>
      </p:sp>
    </p:spTree>
    <p:extLst>
      <p:ext uri="{BB962C8B-B14F-4D97-AF65-F5344CB8AC3E}">
        <p14:creationId xmlns:p14="http://schemas.microsoft.com/office/powerpoint/2010/main" val="3442620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Throwing exceptions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Code you write will seldom throw exceptions explicitly</a:t>
            </a:r>
          </a:p>
          <a:p>
            <a:r>
              <a:rPr lang="en-US" dirty="0" smtClean="0"/>
              <a:t>Remember than an exception is thrown when something has gone wrong</a:t>
            </a:r>
          </a:p>
          <a:p>
            <a:r>
              <a:rPr lang="en-US" dirty="0" smtClean="0"/>
              <a:t>Most of the time, your code will catch exceptions and deal with them</a:t>
            </a:r>
          </a:p>
          <a:p>
            <a:r>
              <a:rPr lang="en-US" dirty="0" smtClean="0"/>
              <a:t>If you write a lot of library code, you </a:t>
            </a:r>
            <a:r>
              <a:rPr lang="en-US" i="1" dirty="0" smtClean="0"/>
              <a:t>might</a:t>
            </a:r>
            <a:r>
              <a:rPr lang="en-US" dirty="0" smtClean="0"/>
              <a:t> throw exceptions to signal problems</a:t>
            </a:r>
          </a:p>
          <a:p>
            <a:r>
              <a:rPr lang="en-US" dirty="0" smtClean="0"/>
              <a:t>If you throw a checked exception in your method, you have to mark it with a matching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throws</a:t>
            </a:r>
            <a:r>
              <a:rPr lang="en-US" dirty="0" smtClean="0"/>
              <a:t> descriptor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3397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Exception throwing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Here's a method that finds the integer square root of an integer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If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lang="en-US" dirty="0" smtClean="0"/>
              <a:t> is negative, an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IllegalArgumentException</a:t>
            </a:r>
            <a:r>
              <a:rPr lang="en-US" dirty="0"/>
              <a:t> will be thrown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2286000"/>
            <a:ext cx="10972800" cy="31242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85000" lnSpcReduction="1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static </a:t>
            </a: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squareRoot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value)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(value &lt; 0)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throw new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IllegalArgumentException</a:t>
            </a:r>
            <a:r>
              <a:rPr lang="en-US" sz="27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"Negative value!"</a:t>
            </a:r>
            <a:r>
              <a:rPr lang="en-US" sz="27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US" sz="27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root = 0;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(root*root &lt;= value)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++root;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root - 1;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27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6396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Exceptions and Inheritance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36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Exceptions and inheritance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way that exceptions interact with inheritance is that all exceptions inherit from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Exception</a:t>
            </a:r>
          </a:p>
          <a:p>
            <a:r>
              <a:rPr lang="en-US" dirty="0" smtClean="0"/>
              <a:t>Remember that you can use a child class </a:t>
            </a:r>
            <a:r>
              <a:rPr lang="en-US" b="1" dirty="0" smtClean="0"/>
              <a:t>anywhere</a:t>
            </a:r>
            <a:r>
              <a:rPr lang="en-US" dirty="0" smtClean="0"/>
              <a:t> you can use a parent class</a:t>
            </a:r>
          </a:p>
          <a:p>
            <a:r>
              <a:rPr lang="en-US" dirty="0" smtClean="0"/>
              <a:t>A catch block for a parent will catch a child exception</a:t>
            </a:r>
          </a:p>
          <a:p>
            <a:r>
              <a:rPr lang="en-US" dirty="0" smtClean="0"/>
              <a:t>If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NuclearExplosionException</a:t>
            </a:r>
            <a:r>
              <a:rPr lang="en-US" dirty="0" smtClean="0"/>
              <a:t> is a child of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ExplosionException</a:t>
            </a:r>
            <a:r>
              <a:rPr lang="en-US" dirty="0" smtClean="0"/>
              <a:t>, an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ExplosionException</a:t>
            </a:r>
            <a:r>
              <a:rPr lang="en-US" dirty="0" smtClean="0"/>
              <a:t> catch block will catch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NuclearExplosionException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7157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Last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did we talk about last time?</a:t>
            </a:r>
          </a:p>
          <a:p>
            <a:r>
              <a:rPr lang="en-US" dirty="0" smtClean="0"/>
              <a:t>Exceptions</a:t>
            </a:r>
          </a:p>
          <a:p>
            <a:r>
              <a:rPr lang="en-US" dirty="0" smtClean="0"/>
              <a:t>Catching exceptions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finally</a:t>
            </a:r>
            <a:r>
              <a:rPr lang="en-US" dirty="0" smtClean="0"/>
              <a:t> blocks</a:t>
            </a:r>
          </a:p>
          <a:p>
            <a:r>
              <a:rPr lang="en-US" dirty="0" smtClean="0"/>
              <a:t>The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throws</a:t>
            </a:r>
            <a:r>
              <a:rPr lang="en-US" dirty="0" smtClean="0"/>
              <a:t> keyword</a:t>
            </a:r>
          </a:p>
        </p:txBody>
      </p:sp>
    </p:spTree>
    <p:extLst>
      <p:ext uri="{BB962C8B-B14F-4D97-AF65-F5344CB8AC3E}">
        <p14:creationId xmlns:p14="http://schemas.microsoft.com/office/powerpoint/2010/main" val="1794506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catches with inheritance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968007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Because a parent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catch</a:t>
            </a:r>
            <a:r>
              <a:rPr lang="en-US" dirty="0" smtClean="0"/>
              <a:t> will catch a child, you have to organize multiple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catch</a:t>
            </a:r>
            <a:r>
              <a:rPr lang="en-US" dirty="0" smtClean="0"/>
              <a:t> blocks from most specific to most general: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09600" y="2743199"/>
            <a:ext cx="10972800" cy="3886201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700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try 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{ 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dangerousMethod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catch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FusionNuclearExplosionException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e)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"Fusion!"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catch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NuclearExplosionException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e)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"Nuclear!"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catch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ExplosionException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e)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"Explosion!"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catch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(Exception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e) 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{ </a:t>
            </a:r>
            <a:r>
              <a:rPr lang="en-US" sz="27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Don't do this!</a:t>
            </a:r>
            <a:endParaRPr lang="en-US" sz="27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"Some arbitrary exception!"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2850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 of thumb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Always make exceptions as specific as possible so that you don't catch exceptions you didn't mean to</a:t>
            </a:r>
          </a:p>
          <a:p>
            <a:r>
              <a:rPr lang="en-US" dirty="0" smtClean="0"/>
              <a:t>Always put code in your exception handlers so that something happens</a:t>
            </a:r>
          </a:p>
          <a:p>
            <a:pPr lvl="1"/>
            <a:r>
              <a:rPr lang="en-US" dirty="0" smtClean="0"/>
              <a:t>Otherwise, code will fail silently</a:t>
            </a:r>
          </a:p>
          <a:p>
            <a:r>
              <a:rPr lang="en-US" dirty="0" smtClean="0"/>
              <a:t>Never make a catch block for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Exception</a:t>
            </a:r>
          </a:p>
          <a:p>
            <a:pPr lvl="1"/>
            <a:r>
              <a:rPr lang="en-US" dirty="0" smtClean="0"/>
              <a:t>That will catch everything!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8952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 for overriding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COMP 1600, we said that you can only override a parent method if you write a method that has the same name, takes the same parameters, and returns the same type</a:t>
            </a:r>
          </a:p>
          <a:p>
            <a:r>
              <a:rPr lang="en-US" dirty="0" smtClean="0"/>
              <a:t>That was a lie.</a:t>
            </a:r>
          </a:p>
          <a:p>
            <a:r>
              <a:rPr lang="en-US" dirty="0" smtClean="0"/>
              <a:t>You can change the parameters and the return type slightly, if you follow certain rules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044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Hoare's consequence rule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Hoare's consequence rule says that a method can override a parent method as long as: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Its parameters are broader (or the same)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Its return value is narrower (or the same)</a:t>
            </a:r>
          </a:p>
          <a:p>
            <a:r>
              <a:rPr lang="en-US" dirty="0" smtClean="0"/>
              <a:t>In other words, it will take even more kinds of input but will give back fewer kinds of output</a:t>
            </a:r>
          </a:p>
        </p:txBody>
      </p:sp>
    </p:spTree>
    <p:extLst>
      <p:ext uri="{BB962C8B-B14F-4D97-AF65-F5344CB8AC3E}">
        <p14:creationId xmlns:p14="http://schemas.microsoft.com/office/powerpoint/2010/main" val="3457936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Hoare's consequence in action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1981200"/>
            <a:ext cx="11201400" cy="1981201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92500" lnSpcReduction="1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SandwichShop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{ 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Sandwich 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getSandwich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(Dollars dollars)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 new 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Sandwich(dollars);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4572000"/>
            <a:ext cx="11201400" cy="1981201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925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SubarmineSandwichShop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extends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SandwichShop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@Override 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SubmarineSandwich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getSandwich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(Money money)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 new 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SubmarineSandwich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(money);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7162800" y="2819400"/>
            <a:ext cx="3200400" cy="2438400"/>
            <a:chOff x="7162800" y="2819400"/>
            <a:chExt cx="3200400" cy="2438400"/>
          </a:xfrm>
        </p:grpSpPr>
        <p:cxnSp>
          <p:nvCxnSpPr>
            <p:cNvPr id="9" name="Straight Arrow Connector 8"/>
            <p:cNvCxnSpPr/>
            <p:nvPr/>
          </p:nvCxnSpPr>
          <p:spPr>
            <a:xfrm>
              <a:off x="7162800" y="2819400"/>
              <a:ext cx="1219200" cy="2438400"/>
            </a:xfrm>
            <a:prstGeom prst="straightConnector1">
              <a:avLst/>
            </a:prstGeom>
            <a:ln w="76200">
              <a:tailEnd type="triangle" w="lg" len="lg"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8001000" y="3864114"/>
              <a:ext cx="2362200" cy="707886"/>
            </a:xfrm>
            <a:prstGeom prst="rect">
              <a:avLst/>
            </a:prstGeom>
            <a:noFill/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r>
                <a:rPr lang="en-US" sz="4000" b="1" dirty="0" smtClean="0">
                  <a:solidFill>
                    <a:schemeClr val="accent3"/>
                  </a:solidFill>
                </a:rPr>
                <a:t>Broader</a:t>
              </a:r>
              <a:endParaRPr lang="en-US" sz="4000" b="1" dirty="0">
                <a:solidFill>
                  <a:schemeClr val="accent3"/>
                </a:solidFill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952500" y="2819400"/>
            <a:ext cx="2781300" cy="2438400"/>
            <a:chOff x="952500" y="2819400"/>
            <a:chExt cx="2781300" cy="2438400"/>
          </a:xfrm>
        </p:grpSpPr>
        <p:cxnSp>
          <p:nvCxnSpPr>
            <p:cNvPr id="11" name="Straight Arrow Connector 10"/>
            <p:cNvCxnSpPr/>
            <p:nvPr/>
          </p:nvCxnSpPr>
          <p:spPr>
            <a:xfrm>
              <a:off x="2895600" y="2819400"/>
              <a:ext cx="838200" cy="2438400"/>
            </a:xfrm>
            <a:prstGeom prst="straightConnector1">
              <a:avLst/>
            </a:prstGeom>
            <a:ln w="76200">
              <a:solidFill>
                <a:schemeClr val="accent2"/>
              </a:solidFill>
              <a:tailEnd type="triangle" w="lg" len="lg"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952500" y="3872135"/>
              <a:ext cx="2362200" cy="707886"/>
            </a:xfrm>
            <a:prstGeom prst="rect">
              <a:avLst/>
            </a:prstGeom>
            <a:noFill/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4000" b="1" dirty="0" smtClean="0">
                  <a:solidFill>
                    <a:schemeClr val="accent2"/>
                  </a:solidFill>
                </a:rPr>
                <a:t>Narrower</a:t>
              </a:r>
              <a:endParaRPr lang="en-US" sz="4000" b="1" dirty="0">
                <a:solidFill>
                  <a:schemeClr val="accent2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95103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 to exceptions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Hoare's consequence rule applies to the exceptions that a method can throw as well</a:t>
            </a:r>
          </a:p>
          <a:p>
            <a:r>
              <a:rPr lang="en-US" dirty="0" smtClean="0"/>
              <a:t>If a method overrides a parent method, it can </a:t>
            </a:r>
            <a:r>
              <a:rPr lang="en-US" b="1" dirty="0" smtClean="0"/>
              <a:t>only</a:t>
            </a:r>
            <a:r>
              <a:rPr lang="en-US" dirty="0" smtClean="0"/>
              <a:t> throw exceptions that are the same or subtypes of the exceptions that the parent method throws</a:t>
            </a:r>
          </a:p>
          <a:p>
            <a:r>
              <a:rPr lang="en-US" dirty="0" smtClean="0"/>
              <a:t>Otherwise, someone might call the method on a child object and get exceptions they didn't expect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1627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Exceptions example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1981200"/>
            <a:ext cx="11201400" cy="1981201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925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Vehicle { 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Trip ride(String destination) </a:t>
            </a: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throws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	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CrashException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NauseaException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 new 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Trip(destination);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4572000"/>
            <a:ext cx="11201400" cy="1981201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775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Helicopter </a:t>
            </a: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extends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Vehicle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@Override 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HelicopterTrip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ride(String destination) </a:t>
            </a: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throws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HelicopterCrashException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 new 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HelicopterTrip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(destination);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grpSp>
        <p:nvGrpSpPr>
          <p:cNvPr id="20" name="Group 19"/>
          <p:cNvGrpSpPr/>
          <p:nvPr/>
        </p:nvGrpSpPr>
        <p:grpSpPr>
          <a:xfrm>
            <a:off x="2819400" y="2971800"/>
            <a:ext cx="2743200" cy="2514600"/>
            <a:chOff x="2819400" y="2971800"/>
            <a:chExt cx="2743200" cy="2514600"/>
          </a:xfrm>
        </p:grpSpPr>
        <p:cxnSp>
          <p:nvCxnSpPr>
            <p:cNvPr id="11" name="Straight Arrow Connector 10"/>
            <p:cNvCxnSpPr/>
            <p:nvPr/>
          </p:nvCxnSpPr>
          <p:spPr>
            <a:xfrm>
              <a:off x="2819400" y="2971800"/>
              <a:ext cx="609600" cy="2514600"/>
            </a:xfrm>
            <a:prstGeom prst="straightConnector1">
              <a:avLst/>
            </a:prstGeom>
            <a:ln w="76200">
              <a:solidFill>
                <a:schemeClr val="accent2"/>
              </a:solidFill>
              <a:tailEnd type="triangle" w="lg" len="lg"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3200400" y="3872135"/>
              <a:ext cx="2362200" cy="707886"/>
            </a:xfrm>
            <a:prstGeom prst="rect">
              <a:avLst/>
            </a:prstGeom>
            <a:noFill/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r>
                <a:rPr lang="en-US" sz="4000" b="1" dirty="0" smtClean="0">
                  <a:solidFill>
                    <a:schemeClr val="accent2"/>
                  </a:solidFill>
                </a:rPr>
                <a:t>Narrower</a:t>
              </a:r>
              <a:endParaRPr lang="en-US" sz="4000" b="1" dirty="0">
                <a:solidFill>
                  <a:schemeClr val="accent2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27840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Quiz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839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Upcoming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time…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Review</a:t>
            </a:r>
          </a:p>
          <a:p>
            <a:r>
              <a:rPr lang="en-US" dirty="0" smtClean="0"/>
              <a:t>Look over chapters 1 – 6, 8 – 12, and 17</a:t>
            </a:r>
          </a:p>
        </p:txBody>
      </p:sp>
    </p:spTree>
    <p:extLst>
      <p:ext uri="{BB962C8B-B14F-4D97-AF65-F5344CB8AC3E}">
        <p14:creationId xmlns:p14="http://schemas.microsoft.com/office/powerpoint/2010/main" val="3413159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461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Reminders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Finish Project 1</a:t>
            </a:r>
          </a:p>
          <a:p>
            <a:pPr lvl="1"/>
            <a:r>
              <a:rPr lang="en-US" b="1" dirty="0" smtClean="0"/>
              <a:t>Due Friday!</a:t>
            </a:r>
          </a:p>
          <a:p>
            <a:r>
              <a:rPr lang="en-US" dirty="0" smtClean="0"/>
              <a:t>Exam 1 is Monday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1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940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application of exception handling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Sometimes you need to convert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dirty="0" smtClean="0"/>
              <a:t> to an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smtClean="0"/>
              <a:t> (or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dirty="0" smtClean="0"/>
              <a:t>)</a:t>
            </a:r>
          </a:p>
          <a:p>
            <a:r>
              <a:rPr lang="en-US" dirty="0" smtClean="0"/>
              <a:t>But you don't always know that the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dirty="0" smtClean="0"/>
              <a:t> is a properly formatted representation of an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In these situations, it can be useful to catch a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NumberFormatException</a:t>
            </a:r>
            <a:r>
              <a:rPr lang="en-US" dirty="0" smtClean="0"/>
              <a:t> and ask for another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09600" y="3886200"/>
            <a:ext cx="10972800" cy="12192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String number = </a:t>
            </a:r>
            <a:r>
              <a:rPr lang="en-US" sz="27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"eggplant"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27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Not a number!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value = 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Integer.parseInt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(number); </a:t>
            </a:r>
            <a:r>
              <a:rPr lang="en-US" sz="27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Fails!</a:t>
            </a:r>
          </a:p>
        </p:txBody>
      </p:sp>
    </p:spTree>
    <p:extLst>
      <p:ext uri="{BB962C8B-B14F-4D97-AF65-F5344CB8AC3E}">
        <p14:creationId xmlns:p14="http://schemas.microsoft.com/office/powerpoint/2010/main" val="1565623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4876800"/>
            <a:ext cx="10972800" cy="1524001"/>
          </a:xfrm>
        </p:spPr>
        <p:txBody>
          <a:bodyPr>
            <a:normAutofit fontScale="850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How do we know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parseInt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/>
              <a:t> can throw a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NumberFormatException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Read the Java API!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1752600"/>
            <a:ext cx="10972800" cy="31242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775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value = 0;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success = 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false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(!success)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try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System.out.print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"Enter a number: "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	String number =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in.next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	value =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Integer.parseInt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(number);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	success = 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true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catch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NumberFormatException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e) 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{} </a:t>
            </a:r>
            <a:r>
              <a:rPr lang="en-US" sz="27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Don't need to do anything</a:t>
            </a:r>
            <a:endParaRPr lang="en-US" sz="27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674117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System.exit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System.exit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/>
              <a:t> is a method that will shut down the entire JVM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It's roughly equivalent to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exit()</a:t>
            </a:r>
            <a:r>
              <a:rPr lang="en-US" dirty="0"/>
              <a:t> </a:t>
            </a:r>
            <a:r>
              <a:rPr lang="en-US" dirty="0" smtClean="0"/>
              <a:t>function in C</a:t>
            </a:r>
          </a:p>
          <a:p>
            <a:r>
              <a:rPr lang="en-US" dirty="0" smtClean="0"/>
              <a:t>You should </a:t>
            </a:r>
            <a:r>
              <a:rPr lang="en-US" b="1" dirty="0" smtClean="0"/>
              <a:t>never</a:t>
            </a:r>
            <a:r>
              <a:rPr lang="en-US" dirty="0" smtClean="0"/>
              <a:t> use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System.exit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dirty="0" smtClean="0"/>
              <a:t>Exception handling is a </a:t>
            </a:r>
            <a:r>
              <a:rPr lang="en-US" b="1" dirty="0" smtClean="0"/>
              <a:t>much better</a:t>
            </a:r>
            <a:r>
              <a:rPr lang="en-US" dirty="0" smtClean="0"/>
              <a:t> way to end a program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System.exit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</a:t>
            </a:r>
            <a:r>
              <a:rPr lang="en-US" dirty="0" smtClean="0"/>
              <a:t>doesn't give a chance for other threads to clean themselves up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2362200"/>
            <a:ext cx="10972800" cy="1524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92500" lnSpcReduction="1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(trouble)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(-1); </a:t>
            </a:r>
            <a:r>
              <a:rPr lang="en-US" sz="27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Exits with error code -1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"You will never reach this line."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65457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Custom Exceptions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818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your own exceptions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you're creating a framework of code, you might want to create your own exceptions</a:t>
            </a:r>
          </a:p>
          <a:p>
            <a:r>
              <a:rPr lang="en-US" dirty="0" smtClean="0"/>
              <a:t>For the Uno game, I created:</a:t>
            </a:r>
          </a:p>
          <a:p>
            <a:pPr lvl="1"/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IllegalCardException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IllegalDrawException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EmptyDeckException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/>
              <a:t>You shouldn't create exceptions often, but they're useful if you want to name a particular program error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731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3454</TotalTime>
  <Words>1281</Words>
  <Application>Microsoft Office PowerPoint</Application>
  <PresentationFormat>Widescreen</PresentationFormat>
  <Paragraphs>216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8" baseType="lpstr">
      <vt:lpstr>Arial</vt:lpstr>
      <vt:lpstr>Calibri</vt:lpstr>
      <vt:lpstr>Corbel</vt:lpstr>
      <vt:lpstr>Courier New</vt:lpstr>
      <vt:lpstr>Wingdings</vt:lpstr>
      <vt:lpstr>Wingdings 2</vt:lpstr>
      <vt:lpstr>Wingdings 3</vt:lpstr>
      <vt:lpstr>Module</vt:lpstr>
      <vt:lpstr>COMP 2000</vt:lpstr>
      <vt:lpstr>Last time</vt:lpstr>
      <vt:lpstr>Questions?</vt:lpstr>
      <vt:lpstr>Project 1</vt:lpstr>
      <vt:lpstr>An application of exception handling</vt:lpstr>
      <vt:lpstr>Application continued</vt:lpstr>
      <vt:lpstr>System.exit()</vt:lpstr>
      <vt:lpstr>Custom Exceptions</vt:lpstr>
      <vt:lpstr>Creating your own exceptions</vt:lpstr>
      <vt:lpstr>Creating an exception class</vt:lpstr>
      <vt:lpstr>Adding special information</vt:lpstr>
      <vt:lpstr>Getting information from exceptions</vt:lpstr>
      <vt:lpstr>Messages in exceptions</vt:lpstr>
      <vt:lpstr>Throwing Exceptions</vt:lpstr>
      <vt:lpstr>throw keyword</vt:lpstr>
      <vt:lpstr>Throwing exceptions</vt:lpstr>
      <vt:lpstr>Exception throwing example</vt:lpstr>
      <vt:lpstr>Exceptions and Inheritance</vt:lpstr>
      <vt:lpstr>Exceptions and inheritance</vt:lpstr>
      <vt:lpstr>Multiple catches with inheritance</vt:lpstr>
      <vt:lpstr>Rules of thumb</vt:lpstr>
      <vt:lpstr>Rules for overriding methods</vt:lpstr>
      <vt:lpstr>Hoare's consequence rule</vt:lpstr>
      <vt:lpstr>Hoare's consequence in action</vt:lpstr>
      <vt:lpstr>Application to exceptions</vt:lpstr>
      <vt:lpstr>Exceptions example</vt:lpstr>
      <vt:lpstr>Quiz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883</cp:revision>
  <dcterms:created xsi:type="dcterms:W3CDTF">2009-08-24T20:26:10Z</dcterms:created>
  <dcterms:modified xsi:type="dcterms:W3CDTF">2020-02-05T17:24:38Z</dcterms:modified>
</cp:coreProperties>
</file>